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58" r:id="rId5"/>
    <p:sldId id="259" r:id="rId6"/>
    <p:sldId id="260" r:id="rId7"/>
    <p:sldId id="270" r:id="rId8"/>
    <p:sldId id="271" r:id="rId9"/>
    <p:sldId id="272" r:id="rId10"/>
    <p:sldId id="261" r:id="rId11"/>
    <p:sldId id="265" r:id="rId12"/>
    <p:sldId id="266" r:id="rId13"/>
    <p:sldId id="267" r:id="rId14"/>
    <p:sldId id="268" r:id="rId15"/>
    <p:sldId id="269" r:id="rId16"/>
    <p:sldId id="273" r:id="rId17"/>
    <p:sldId id="263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2" autoAdjust="0"/>
    <p:restoredTop sz="94660"/>
  </p:normalViewPr>
  <p:slideViewPr>
    <p:cSldViewPr>
      <p:cViewPr>
        <p:scale>
          <a:sx n="66" d="100"/>
          <a:sy n="66" d="100"/>
        </p:scale>
        <p:origin x="-558" y="-29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741380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76755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5262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7286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Slide Rooney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Slide Mata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Slide Carrick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Morgan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Slide Herrera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609600" y="698500"/>
            <a:ext cx="7043192" cy="1930748"/>
          </a:xfrm>
          <a:prstGeom prst="rect">
            <a:avLst/>
          </a:prstGeom>
        </p:spPr>
        <p:txBody>
          <a:bodyPr anchor="t"/>
          <a:lstStyle>
            <a:lvl1pPr>
              <a:defRPr sz="5500"/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660400" y="2660550"/>
            <a:ext cx="10464800" cy="44325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</a:lvl1pPr>
            <a:lvl2pPr>
              <a:lnSpc>
                <a:spcPct val="120000"/>
              </a:lnSpc>
              <a:spcBef>
                <a:spcPts val="1000"/>
              </a:spcBef>
            </a:lvl2pPr>
            <a:lvl3pPr>
              <a:lnSpc>
                <a:spcPct val="120000"/>
              </a:lnSpc>
              <a:spcBef>
                <a:spcPts val="1000"/>
              </a:spcBef>
            </a:lvl3pPr>
            <a:lvl4pPr>
              <a:lnSpc>
                <a:spcPct val="120000"/>
              </a:lnSpc>
              <a:spcBef>
                <a:spcPts val="1000"/>
              </a:spcBef>
            </a:lvl4pPr>
            <a:lvl5pPr>
              <a:lnSpc>
                <a:spcPct val="120000"/>
              </a:lnSpc>
              <a:spcBef>
                <a:spcPts val="1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2234418" y="831849"/>
            <a:ext cx="370333" cy="31877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53585F"/>
                </a:solidFill>
                <a:latin typeface="PrivaPro-Two"/>
                <a:ea typeface="PrivaPro-Two"/>
                <a:cs typeface="PrivaPro-Two"/>
                <a:sym typeface="PrivaPro-Tw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 Bullits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609600" y="698500"/>
            <a:ext cx="7043192" cy="1930748"/>
          </a:xfrm>
          <a:prstGeom prst="rect">
            <a:avLst/>
          </a:prstGeom>
        </p:spPr>
        <p:txBody>
          <a:bodyPr anchor="t"/>
          <a:lstStyle>
            <a:lvl1pPr>
              <a:defRPr sz="5500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half" idx="1"/>
          </p:nvPr>
        </p:nvSpPr>
        <p:spPr>
          <a:xfrm>
            <a:off x="660400" y="2660550"/>
            <a:ext cx="10464800" cy="44325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</a:lvl1pPr>
            <a:lvl2pPr>
              <a:lnSpc>
                <a:spcPct val="120000"/>
              </a:lnSpc>
              <a:spcBef>
                <a:spcPts val="1000"/>
              </a:spcBef>
            </a:lvl2pPr>
            <a:lvl3pPr>
              <a:lnSpc>
                <a:spcPct val="120000"/>
              </a:lnSpc>
              <a:spcBef>
                <a:spcPts val="1000"/>
              </a:spcBef>
            </a:lvl3pPr>
            <a:lvl4pPr>
              <a:lnSpc>
                <a:spcPct val="120000"/>
              </a:lnSpc>
              <a:spcBef>
                <a:spcPts val="1000"/>
              </a:spcBef>
            </a:lvl4pPr>
            <a:lvl5pPr>
              <a:lnSpc>
                <a:spcPct val="120000"/>
              </a:lnSpc>
              <a:spcBef>
                <a:spcPts val="1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12234418" y="831850"/>
            <a:ext cx="370333" cy="31877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53585F"/>
                </a:solidFill>
                <a:latin typeface="PrivaPro-Two"/>
                <a:ea typeface="PrivaPro-Two"/>
                <a:cs typeface="PrivaPro-Two"/>
                <a:sym typeface="PrivaPro-Tw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2234418" y="831850"/>
            <a:ext cx="370333" cy="31877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53585F"/>
                </a:solidFill>
                <a:latin typeface="PrivaPro-Two"/>
                <a:ea typeface="PrivaPro-Two"/>
                <a:cs typeface="PrivaPro-Two"/>
                <a:sym typeface="PrivaPro-Tw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11200"/>
            <a:ext cx="7043192" cy="1930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5000" y="2832100"/>
            <a:ext cx="10464800" cy="443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9" r:id="rId9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Four"/>
          <a:ea typeface="PrivaPro-Four"/>
          <a:cs typeface="PrivaPro-Four"/>
          <a:sym typeface="PrivaPro-Four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Four"/>
          <a:ea typeface="PrivaPro-Four"/>
          <a:cs typeface="PrivaPro-Four"/>
          <a:sym typeface="PrivaPro-Four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Four"/>
          <a:ea typeface="PrivaPro-Four"/>
          <a:cs typeface="PrivaPro-Four"/>
          <a:sym typeface="PrivaPro-Four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Four"/>
          <a:ea typeface="PrivaPro-Four"/>
          <a:cs typeface="PrivaPro-Four"/>
          <a:sym typeface="PrivaPro-Four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Four"/>
          <a:ea typeface="PrivaPro-Four"/>
          <a:cs typeface="PrivaPro-Four"/>
          <a:sym typeface="PrivaPro-Four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Four"/>
          <a:ea typeface="PrivaPro-Four"/>
          <a:cs typeface="PrivaPro-Four"/>
          <a:sym typeface="PrivaPro-Four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Four"/>
          <a:ea typeface="PrivaPro-Four"/>
          <a:cs typeface="PrivaPro-Four"/>
          <a:sym typeface="PrivaPro-Four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Four"/>
          <a:ea typeface="PrivaPro-Four"/>
          <a:cs typeface="PrivaPro-Four"/>
          <a:sym typeface="PrivaPro-Four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Four"/>
          <a:ea typeface="PrivaPro-Four"/>
          <a:cs typeface="PrivaPro-Four"/>
          <a:sym typeface="PrivaPro-Four"/>
        </a:defRPr>
      </a:lvl9pPr>
    </p:titleStyle>
    <p:bodyStyle>
      <a:lvl1pPr marL="0" marR="0" indent="0" algn="l" defTabSz="584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Two"/>
          <a:ea typeface="PrivaPro-Two"/>
          <a:cs typeface="PrivaPro-Two"/>
          <a:sym typeface="PrivaPro-Two"/>
        </a:defRPr>
      </a:lvl1pPr>
      <a:lvl2pPr marL="0" marR="0" indent="228600" algn="l" defTabSz="584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Two"/>
          <a:ea typeface="PrivaPro-Two"/>
          <a:cs typeface="PrivaPro-Two"/>
          <a:sym typeface="PrivaPro-Two"/>
        </a:defRPr>
      </a:lvl2pPr>
      <a:lvl3pPr marL="0" marR="0" indent="457200" algn="l" defTabSz="584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Two"/>
          <a:ea typeface="PrivaPro-Two"/>
          <a:cs typeface="PrivaPro-Two"/>
          <a:sym typeface="PrivaPro-Two"/>
        </a:defRPr>
      </a:lvl3pPr>
      <a:lvl4pPr marL="0" marR="0" indent="685800" algn="l" defTabSz="584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Two"/>
          <a:ea typeface="PrivaPro-Two"/>
          <a:cs typeface="PrivaPro-Two"/>
          <a:sym typeface="PrivaPro-Two"/>
        </a:defRPr>
      </a:lvl4pPr>
      <a:lvl5pPr marL="0" marR="0" indent="914400" algn="l" defTabSz="584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Two"/>
          <a:ea typeface="PrivaPro-Two"/>
          <a:cs typeface="PrivaPro-Two"/>
          <a:sym typeface="PrivaPro-Two"/>
        </a:defRPr>
      </a:lvl5pPr>
      <a:lvl6pPr marL="0" marR="0" indent="1143000" algn="l" defTabSz="584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Two"/>
          <a:ea typeface="PrivaPro-Two"/>
          <a:cs typeface="PrivaPro-Two"/>
          <a:sym typeface="PrivaPro-Two"/>
        </a:defRPr>
      </a:lvl6pPr>
      <a:lvl7pPr marL="0" marR="0" indent="1371600" algn="l" defTabSz="584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Two"/>
          <a:ea typeface="PrivaPro-Two"/>
          <a:cs typeface="PrivaPro-Two"/>
          <a:sym typeface="PrivaPro-Two"/>
        </a:defRPr>
      </a:lvl7pPr>
      <a:lvl8pPr marL="0" marR="0" indent="1600200" algn="l" defTabSz="584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Two"/>
          <a:ea typeface="PrivaPro-Two"/>
          <a:cs typeface="PrivaPro-Two"/>
          <a:sym typeface="PrivaPro-Two"/>
        </a:defRPr>
      </a:lvl8pPr>
      <a:lvl9pPr marL="0" marR="0" indent="1828800" algn="l" defTabSz="584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53585F"/>
          </a:solidFill>
          <a:uFillTx/>
          <a:latin typeface="PrivaPro-Two"/>
          <a:ea typeface="PrivaPro-Two"/>
          <a:cs typeface="PrivaPro-Two"/>
          <a:sym typeface="PrivaPro-Tw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18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ctrTitle"/>
          </p:nvPr>
        </p:nvSpPr>
        <p:spPr>
          <a:xfrm>
            <a:off x="529771" y="152400"/>
            <a:ext cx="6380843" cy="137885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 smtClean="0"/>
              <a:t>                                       </a:t>
            </a:r>
            <a:br>
              <a:rPr lang="en-US" sz="3600" dirty="0" smtClean="0"/>
            </a:br>
            <a:endParaRPr sz="5400" dirty="0"/>
          </a:p>
        </p:txBody>
      </p:sp>
      <p:sp>
        <p:nvSpPr>
          <p:cNvPr id="111" name="Shape 111"/>
          <p:cNvSpPr>
            <a:spLocks noGrp="1"/>
          </p:cNvSpPr>
          <p:nvPr>
            <p:ph type="subTitle" sz="half" idx="1"/>
          </p:nvPr>
        </p:nvSpPr>
        <p:spPr>
          <a:xfrm>
            <a:off x="711200" y="1828800"/>
            <a:ext cx="3505200" cy="825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 smtClean="0"/>
          </a:p>
          <a:p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0" y="2032000"/>
            <a:ext cx="7897079" cy="678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1200" y="152400"/>
            <a:ext cx="65024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Optimization of Testing Life Cycle. Let’s simply look at 7 Principles of testing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482600" y="152401"/>
            <a:ext cx="7043192" cy="9906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dirty="0" smtClean="0"/>
              <a:t>Black Box, White Box and Gray Box techniques</a:t>
            </a:r>
            <a:endParaRPr sz="3200" dirty="0"/>
          </a:p>
        </p:txBody>
      </p:sp>
      <p:pic>
        <p:nvPicPr>
          <p:cNvPr id="5" name="Picture 2" descr="C:\Users\ismayilal\Desktop\Presentation\diferentbox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56656"/>
            <a:ext cx="11734800" cy="50987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381000"/>
            <a:ext cx="5836692" cy="813148"/>
          </a:xfrm>
        </p:spPr>
        <p:txBody>
          <a:bodyPr>
            <a:noAutofit/>
          </a:bodyPr>
          <a:lstStyle/>
          <a:p>
            <a:r>
              <a:rPr lang="en-US" sz="4800" dirty="0" smtClean="0"/>
              <a:t>Gray Box in practice</a:t>
            </a:r>
            <a:endParaRPr lang="en-US" sz="4800" dirty="0"/>
          </a:p>
        </p:txBody>
      </p:sp>
      <p:pic>
        <p:nvPicPr>
          <p:cNvPr id="5" name="Рисунок 4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600" y="1447800"/>
            <a:ext cx="9659189" cy="6400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110368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52400"/>
            <a:ext cx="6052592" cy="1092548"/>
          </a:xfrm>
        </p:spPr>
        <p:txBody>
          <a:bodyPr>
            <a:noAutofit/>
          </a:bodyPr>
          <a:lstStyle/>
          <a:p>
            <a:r>
              <a:rPr lang="en-US" sz="3600" dirty="0" smtClean="0"/>
              <a:t>Gray Box in practice</a:t>
            </a:r>
            <a:endParaRPr lang="en-US" sz="3600" dirty="0"/>
          </a:p>
        </p:txBody>
      </p:sp>
      <p:pic>
        <p:nvPicPr>
          <p:cNvPr id="4" name="Рисунок 3" descr="2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200" y="1371600"/>
            <a:ext cx="12350356" cy="60197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61968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381000"/>
            <a:ext cx="5836692" cy="965548"/>
          </a:xfrm>
        </p:spPr>
        <p:txBody>
          <a:bodyPr>
            <a:noAutofit/>
          </a:bodyPr>
          <a:lstStyle/>
          <a:p>
            <a:r>
              <a:rPr lang="en-US" sz="4000" dirty="0" smtClean="0"/>
              <a:t>Gray Box in practice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447800"/>
            <a:ext cx="11219543" cy="60882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524808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711200"/>
            <a:ext cx="6816271" cy="943429"/>
          </a:xfrm>
        </p:spPr>
        <p:txBody>
          <a:bodyPr>
            <a:noAutofit/>
          </a:bodyPr>
          <a:lstStyle/>
          <a:p>
            <a:r>
              <a:rPr lang="en-US" sz="4800" dirty="0" smtClean="0"/>
              <a:t>Black Box test design technique</a:t>
            </a:r>
            <a:endParaRPr lang="en-US" sz="4800" dirty="0"/>
          </a:p>
        </p:txBody>
      </p:sp>
      <p:pic>
        <p:nvPicPr>
          <p:cNvPr id="4" name="Рисунок 3" descr="partition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800" y="1981200"/>
            <a:ext cx="8001000" cy="16764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82600" y="3810000"/>
            <a:ext cx="9084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Equivalance</a:t>
            </a:r>
            <a:r>
              <a:rPr lang="en-US" dirty="0" smtClean="0"/>
              <a:t> partitioning &amp; Boundary values</a:t>
            </a:r>
            <a:endParaRPr lang="ru-RU" dirty="0"/>
          </a:p>
        </p:txBody>
      </p:sp>
      <p:pic>
        <p:nvPicPr>
          <p:cNvPr id="6" name="Рисунок 5" descr="onoff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600" y="4495800"/>
            <a:ext cx="3971925" cy="41719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749800" y="4572000"/>
            <a:ext cx="560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State Transition </a:t>
            </a:r>
            <a:endParaRPr lang="ru-R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90022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0200" y="304800"/>
            <a:ext cx="6827292" cy="1498948"/>
          </a:xfrm>
        </p:spPr>
        <p:txBody>
          <a:bodyPr>
            <a:noAutofit/>
          </a:bodyPr>
          <a:lstStyle/>
          <a:p>
            <a:r>
              <a:rPr lang="en-US" sz="3600" dirty="0" smtClean="0"/>
              <a:t>White Box </a:t>
            </a:r>
            <a:r>
              <a:rPr lang="en-US" sz="3600" dirty="0" smtClean="0"/>
              <a:t>test design </a:t>
            </a:r>
            <a:r>
              <a:rPr lang="en-US" sz="3600" dirty="0" smtClean="0"/>
              <a:t>technique (Decision and statement coverage)</a:t>
            </a:r>
            <a:endParaRPr lang="ru-RU" sz="3600" dirty="0"/>
          </a:p>
        </p:txBody>
      </p:sp>
      <p:pic>
        <p:nvPicPr>
          <p:cNvPr id="3" name="Рисунок 2" descr="decis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800" y="2133600"/>
            <a:ext cx="5334000" cy="61741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2600" y="228600"/>
            <a:ext cx="6293892" cy="96554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SDLC</a:t>
            </a:r>
            <a:endParaRPr lang="ru-RU" sz="4800" dirty="0"/>
          </a:p>
        </p:txBody>
      </p:sp>
      <p:pic>
        <p:nvPicPr>
          <p:cNvPr id="4" name="Рисунок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00" y="1752600"/>
            <a:ext cx="4629150" cy="4275973"/>
          </a:xfrm>
          <a:prstGeom prst="rect">
            <a:avLst/>
          </a:prstGeom>
        </p:spPr>
      </p:pic>
      <p:pic>
        <p:nvPicPr>
          <p:cNvPr id="5" name="Рисунок 4" descr="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0800" y="1524000"/>
            <a:ext cx="7038975" cy="60334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609600" y="698500"/>
            <a:ext cx="7043192" cy="9017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 smtClean="0"/>
              <a:t>Future learning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http://www.guru99.com/</a:t>
            </a:r>
            <a:br>
              <a:rPr lang="en-US" sz="4000" dirty="0" smtClean="0"/>
            </a:br>
            <a:r>
              <a:rPr lang="en-US" sz="4000" dirty="0" smtClean="0"/>
              <a:t>https://www.istqb.guru</a:t>
            </a:r>
            <a:r>
              <a:rPr lang="en-US" sz="4000" dirty="0" smtClean="0"/>
              <a:t>/</a:t>
            </a:r>
            <a:br>
              <a:rPr lang="en-US" sz="4000" dirty="0" smtClean="0"/>
            </a:br>
            <a:r>
              <a:rPr lang="en-US" sz="4000" dirty="0" err="1" smtClean="0"/>
              <a:t>Sillabys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sz="4000" dirty="0"/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3200" dirty="0"/>
          </a:p>
          <a:p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12362434" y="831849"/>
            <a:ext cx="242317" cy="3187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17</a:t>
            </a:fld>
            <a:endParaRPr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406400" y="228600"/>
            <a:ext cx="6814592" cy="132114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 smtClean="0"/>
              <a:t>Principle 1 and 2 </a:t>
            </a:r>
            <a:br>
              <a:rPr lang="en-US" sz="4400" dirty="0" smtClean="0"/>
            </a:br>
            <a:endParaRPr sz="4400" dirty="0"/>
          </a:p>
        </p:txBody>
      </p:sp>
      <p:sp>
        <p:nvSpPr>
          <p:cNvPr id="114" name="Shape 114"/>
          <p:cNvSpPr>
            <a:spLocks noGrp="1"/>
          </p:cNvSpPr>
          <p:nvPr>
            <p:ph type="body" sz="half" idx="1"/>
          </p:nvPr>
        </p:nvSpPr>
        <p:spPr>
          <a:xfrm>
            <a:off x="254000" y="4318000"/>
            <a:ext cx="10464800" cy="13589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endParaRPr lang="en-US" sz="9600" b="1" dirty="0">
              <a:latin typeface="PrivaPro-Four"/>
              <a:ea typeface="PrivaPro-Four"/>
              <a:cs typeface="PrivaPro-Four"/>
              <a:sym typeface="PrivaPro-Four"/>
            </a:endParaRPr>
          </a:p>
          <a:p>
            <a:pPr marL="342900" indent="-342900">
              <a:buAutoNum type="arabicParenR"/>
            </a:pPr>
            <a:endParaRPr lang="en-US" sz="1600" dirty="0" smtClean="0"/>
          </a:p>
          <a:p>
            <a:endParaRPr lang="en-US" sz="1600" dirty="0"/>
          </a:p>
          <a:p>
            <a:endParaRPr sz="1600" dirty="0"/>
          </a:p>
        </p:txBody>
      </p:sp>
      <p:sp>
        <p:nvSpPr>
          <p:cNvPr id="9" name="Shape 113"/>
          <p:cNvSpPr txBox="1">
            <a:spLocks/>
          </p:cNvSpPr>
          <p:nvPr/>
        </p:nvSpPr>
        <p:spPr>
          <a:xfrm>
            <a:off x="269241" y="4343400"/>
            <a:ext cx="6196102" cy="1378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PrivaPro-Four"/>
                <a:ea typeface="PrivaPro-Four"/>
                <a:cs typeface="PrivaPro-Four"/>
                <a:sym typeface="PrivaPro-Four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PrivaPro-Four"/>
                <a:ea typeface="PrivaPro-Four"/>
                <a:cs typeface="PrivaPro-Four"/>
                <a:sym typeface="PrivaPro-Four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PrivaPro-Four"/>
                <a:ea typeface="PrivaPro-Four"/>
                <a:cs typeface="PrivaPro-Four"/>
                <a:sym typeface="PrivaPro-Four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PrivaPro-Four"/>
                <a:ea typeface="PrivaPro-Four"/>
                <a:cs typeface="PrivaPro-Four"/>
                <a:sym typeface="PrivaPro-Four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PrivaPro-Four"/>
                <a:ea typeface="PrivaPro-Four"/>
                <a:cs typeface="PrivaPro-Four"/>
                <a:sym typeface="PrivaPro-Four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PrivaPro-Four"/>
                <a:ea typeface="PrivaPro-Four"/>
                <a:cs typeface="PrivaPro-Four"/>
                <a:sym typeface="PrivaPro-Four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PrivaPro-Four"/>
                <a:ea typeface="PrivaPro-Four"/>
                <a:cs typeface="PrivaPro-Four"/>
                <a:sym typeface="PrivaPro-Four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PrivaPro-Four"/>
                <a:ea typeface="PrivaPro-Four"/>
                <a:cs typeface="PrivaPro-Four"/>
                <a:sym typeface="PrivaPro-Four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PrivaPro-Four"/>
                <a:ea typeface="PrivaPro-Four"/>
                <a:cs typeface="PrivaPro-Four"/>
                <a:sym typeface="PrivaPro-Four"/>
              </a:defRPr>
            </a:lvl9pPr>
          </a:lstStyle>
          <a:p>
            <a:endParaRPr lang="en-US" sz="4400" dirty="0"/>
          </a:p>
        </p:txBody>
      </p:sp>
      <p:pic>
        <p:nvPicPr>
          <p:cNvPr id="7" name="Рисунок 6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1200" y="1143000"/>
            <a:ext cx="8198892" cy="2057400"/>
          </a:xfrm>
          <a:prstGeom prst="rect">
            <a:avLst/>
          </a:prstGeom>
        </p:spPr>
      </p:pic>
      <p:pic>
        <p:nvPicPr>
          <p:cNvPr id="8" name="Рисунок 7" descr="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000" y="3429000"/>
            <a:ext cx="10439400" cy="51583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6293892" cy="96554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3. Early testing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75772" y="1614714"/>
            <a:ext cx="8636000" cy="838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Рисунок 7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000" y="1371600"/>
            <a:ext cx="9727769" cy="1066800"/>
          </a:xfrm>
          <a:prstGeom prst="rect">
            <a:avLst/>
          </a:prstGeom>
        </p:spPr>
      </p:pic>
      <p:pic>
        <p:nvPicPr>
          <p:cNvPr id="16386" name="Picture 2" descr="Image result for cost of defec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600" y="2590800"/>
            <a:ext cx="8153400" cy="6123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79418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254000" y="304800"/>
            <a:ext cx="5785892" cy="10889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 smtClean="0"/>
              <a:t>4. Defect Clustering</a:t>
            </a:r>
            <a:endParaRPr sz="2800" dirty="0"/>
          </a:p>
        </p:txBody>
      </p:sp>
      <p:sp>
        <p:nvSpPr>
          <p:cNvPr id="117" name="Shape 117"/>
          <p:cNvSpPr>
            <a:spLocks noGrp="1"/>
          </p:cNvSpPr>
          <p:nvPr>
            <p:ph type="body" sz="half" idx="1"/>
          </p:nvPr>
        </p:nvSpPr>
        <p:spPr>
          <a:xfrm>
            <a:off x="330200" y="1447801"/>
            <a:ext cx="7797800" cy="129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5" name="Рисунок 4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800" y="1600200"/>
            <a:ext cx="9679709" cy="1219200"/>
          </a:xfrm>
          <a:prstGeom prst="rect">
            <a:avLst/>
          </a:prstGeom>
        </p:spPr>
      </p:pic>
      <p:pic>
        <p:nvPicPr>
          <p:cNvPr id="15362" name="Picture 2" descr="Image result for defect cluste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2895600"/>
            <a:ext cx="7467600" cy="5606554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1168400" y="1066800"/>
            <a:ext cx="6446292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5. Pesticide Paradox and Testing is context dependent</a:t>
            </a:r>
            <a:endParaRPr sz="3600" dirty="0"/>
          </a:p>
        </p:txBody>
      </p:sp>
      <p:pic>
        <p:nvPicPr>
          <p:cNvPr id="6" name="Рисунок 5" descr="5and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800" y="2362200"/>
            <a:ext cx="12206748" cy="4724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558800" y="381000"/>
            <a:ext cx="7043192" cy="129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7. Absence-of-errors fallacy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000" y="1905000"/>
            <a:ext cx="12135853" cy="1295400"/>
          </a:xfrm>
          <a:prstGeom prst="rect">
            <a:avLst/>
          </a:prstGeom>
        </p:spPr>
      </p:pic>
      <p:pic>
        <p:nvPicPr>
          <p:cNvPr id="4" name="Рисунок 3" descr="reali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200" y="3429000"/>
            <a:ext cx="9829800" cy="512873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6400" y="304800"/>
            <a:ext cx="5334000" cy="838200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Test Process</a:t>
            </a:r>
            <a:endParaRPr lang="ru-RU" sz="4400" b="1" dirty="0"/>
          </a:p>
        </p:txBody>
      </p:sp>
      <p:pic>
        <p:nvPicPr>
          <p:cNvPr id="3" name="Рисунок 2" descr="testt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400" y="1524000"/>
            <a:ext cx="11156079" cy="2667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800" y="762000"/>
            <a:ext cx="6522492" cy="1346548"/>
          </a:xfrm>
        </p:spPr>
        <p:txBody>
          <a:bodyPr>
            <a:noAutofit/>
          </a:bodyPr>
          <a:lstStyle/>
          <a:p>
            <a:r>
              <a:rPr lang="en-US" sz="4800" dirty="0" smtClean="0"/>
              <a:t>Test Levels</a:t>
            </a:r>
            <a:endParaRPr lang="ru-RU" sz="4800" dirty="0"/>
          </a:p>
        </p:txBody>
      </p:sp>
      <p:pic>
        <p:nvPicPr>
          <p:cNvPr id="3" name="Рисунок 2" descr="testleve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600" y="2209800"/>
            <a:ext cx="7443787" cy="53860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2600" y="304800"/>
            <a:ext cx="7043192" cy="193074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Verification </a:t>
            </a:r>
            <a:r>
              <a:rPr lang="en-US" sz="5400" dirty="0" err="1" smtClean="0"/>
              <a:t>vs</a:t>
            </a:r>
            <a:r>
              <a:rPr lang="en-US" sz="5400" dirty="0" smtClean="0"/>
              <a:t> Validation.</a:t>
            </a:r>
            <a:endParaRPr lang="ru-RU" sz="5400" dirty="0"/>
          </a:p>
        </p:txBody>
      </p:sp>
      <p:pic>
        <p:nvPicPr>
          <p:cNvPr id="4" name="Рисунок 3" descr="v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000" y="2362200"/>
            <a:ext cx="5895975" cy="2286000"/>
          </a:xfrm>
          <a:prstGeom prst="rect">
            <a:avLst/>
          </a:prstGeom>
        </p:spPr>
      </p:pic>
      <p:pic>
        <p:nvPicPr>
          <p:cNvPr id="5" name="Рисунок 4" descr="verific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2400" y="2362199"/>
            <a:ext cx="5181600" cy="1160905"/>
          </a:xfrm>
          <a:prstGeom prst="rect">
            <a:avLst/>
          </a:prstGeom>
        </p:spPr>
      </p:pic>
      <p:pic>
        <p:nvPicPr>
          <p:cNvPr id="6" name="Рисунок 5" descr="verificationsoftwa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2400" y="3657600"/>
            <a:ext cx="5424715" cy="990600"/>
          </a:xfrm>
          <a:prstGeom prst="rect">
            <a:avLst/>
          </a:prstGeom>
        </p:spPr>
      </p:pic>
      <p:pic>
        <p:nvPicPr>
          <p:cNvPr id="7" name="Рисунок 6" descr="realit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000" y="4800600"/>
            <a:ext cx="6223000" cy="3246875"/>
          </a:xfrm>
          <a:prstGeom prst="rect">
            <a:avLst/>
          </a:prstGeom>
        </p:spPr>
      </p:pic>
      <p:pic>
        <p:nvPicPr>
          <p:cNvPr id="8" name="Рисунок 7" descr="valida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8600" y="4800600"/>
            <a:ext cx="5235222" cy="1143000"/>
          </a:xfrm>
          <a:prstGeom prst="rect">
            <a:avLst/>
          </a:prstGeom>
        </p:spPr>
      </p:pic>
      <p:pic>
        <p:nvPicPr>
          <p:cNvPr id="9" name="Рисунок 8" descr="validationsoftwareshoulddovalidati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8600" y="6248400"/>
            <a:ext cx="6121400" cy="13595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87</Words>
  <Application>Microsoft Office PowerPoint</Application>
  <PresentationFormat>Произвольный</PresentationFormat>
  <Paragraphs>25</Paragraphs>
  <Slides>17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White</vt:lpstr>
      <vt:lpstr>                                        </vt:lpstr>
      <vt:lpstr>Principle 1 and 2  </vt:lpstr>
      <vt:lpstr>3. Early testing</vt:lpstr>
      <vt:lpstr>4. Defect Clustering</vt:lpstr>
      <vt:lpstr>   5. Pesticide Paradox and Testing is context dependent</vt:lpstr>
      <vt:lpstr>7. Absence-of-errors fallacy</vt:lpstr>
      <vt:lpstr>Test Process</vt:lpstr>
      <vt:lpstr>Test Levels</vt:lpstr>
      <vt:lpstr>Verification vs Validation.</vt:lpstr>
      <vt:lpstr>Black Box, White Box and Gray Box techniques</vt:lpstr>
      <vt:lpstr>Gray Box in practice</vt:lpstr>
      <vt:lpstr>Gray Box in practice</vt:lpstr>
      <vt:lpstr>Gray Box in practice</vt:lpstr>
      <vt:lpstr>Black Box test design technique</vt:lpstr>
      <vt:lpstr>White Box test design technique (Decision and statement coverage)</vt:lpstr>
      <vt:lpstr>SDLC</vt:lpstr>
      <vt:lpstr>Future learning  http://www.guru99.com/ https://www.istqb.guru/ Sillabys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Golden</cp:lastModifiedBy>
  <cp:revision>95</cp:revision>
  <dcterms:modified xsi:type="dcterms:W3CDTF">2016-11-07T08:31:52Z</dcterms:modified>
</cp:coreProperties>
</file>